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82" r:id="rId5"/>
    <p:sldId id="283" r:id="rId6"/>
    <p:sldId id="301" r:id="rId7"/>
    <p:sldId id="262" r:id="rId8"/>
    <p:sldId id="291" r:id="rId9"/>
    <p:sldId id="267" r:id="rId10"/>
    <p:sldId id="304" r:id="rId11"/>
    <p:sldId id="305" r:id="rId12"/>
    <p:sldId id="306" r:id="rId13"/>
    <p:sldId id="310" r:id="rId14"/>
    <p:sldId id="285" r:id="rId15"/>
    <p:sldId id="286" r:id="rId16"/>
    <p:sldId id="280" r:id="rId17"/>
    <p:sldId id="313" r:id="rId18"/>
    <p:sldId id="290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120" d="100"/>
          <a:sy n="120" d="100"/>
        </p:scale>
        <p:origin x="200" y="9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FFC1E-E321-8A48-AEE3-7578CCFCF552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A9DD6-6238-FF40-8C37-FD804A939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1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Set of </a:t>
            </a:r>
            <a:r>
              <a:rPr lang="en-US" sz="3200" b="1" dirty="0"/>
              <a:t>nodes </a:t>
            </a:r>
            <a:r>
              <a:rPr lang="en-US" sz="3200" dirty="0"/>
              <a:t> </a:t>
            </a:r>
          </a:p>
          <a:p>
            <a:pPr lvl="1"/>
            <a:r>
              <a:rPr lang="en-US" sz="2800" dirty="0"/>
              <a:t>Node have inputs and outputs</a:t>
            </a:r>
          </a:p>
          <a:p>
            <a:pPr lvl="1"/>
            <a:r>
              <a:rPr lang="en-US" sz="2800" dirty="0"/>
              <a:t>Nodes performs computation via its </a:t>
            </a:r>
            <a:r>
              <a:rPr lang="en-US" sz="2800" b="1" dirty="0"/>
              <a:t>activation function</a:t>
            </a:r>
          </a:p>
          <a:p>
            <a:r>
              <a:rPr lang="en-US" sz="3200" b="1" dirty="0"/>
              <a:t>Weighted</a:t>
            </a:r>
            <a:r>
              <a:rPr lang="en-US" sz="3200" dirty="0"/>
              <a:t> </a:t>
            </a:r>
            <a:r>
              <a:rPr lang="en-US" sz="3200" b="1" dirty="0"/>
              <a:t>connections</a:t>
            </a:r>
            <a:r>
              <a:rPr lang="en-US" sz="3200" dirty="0"/>
              <a:t> between nodes</a:t>
            </a:r>
          </a:p>
          <a:p>
            <a:pPr lvl="1"/>
            <a:r>
              <a:rPr lang="en-US" sz="2800" dirty="0"/>
              <a:t>Connectivity gives structure/architecture of net</a:t>
            </a:r>
          </a:p>
          <a:p>
            <a:pPr lvl="1"/>
            <a:r>
              <a:rPr lang="en-US" sz="2800" dirty="0"/>
              <a:t>What can be computed by a NN determined by the connections and their weights</a:t>
            </a:r>
          </a:p>
          <a:p>
            <a:r>
              <a:rPr lang="en-US" sz="3200" dirty="0"/>
              <a:t>Simplified version of networks of neurons in animal nerve systems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9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ep_learni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urohive.io/en/popular-networks/vgg16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en.wikipedia.org/wiki/Recurrent_neural_net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geitgey/machine-learning-is-fun-80ea3ec3c47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hyperlink" Target="https://en.wikipedia.org/wiki/Ker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umbc.edu/preview_course_nopop.php?catoid=15&amp;coid=44919" TargetMode="External"/><Relationship Id="rId7" Type="http://schemas.openxmlformats.org/officeDocument/2006/relationships/hyperlink" Target="https://github.com/MinerKasch/applied_deep_learn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chine-learning/crash-course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s://scikit-learn.org/stable/modules/neural_networks_supervise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#Learning_algorith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Gradient_descen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en.wikipedia.org/wiki/Perceptrons_(book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layer_perceptr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CMSC 471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ML: Brief Intro to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Feed Forward Neural Network">
            <a:extLst>
              <a:ext uri="{FF2B5EF4-FFF2-40B4-BE49-F238E27FC236}">
                <a16:creationId xmlns:a16="http://schemas.microsoft.com/office/drawing/2014/main" id="{8AC67EFB-E486-6541-AFBE-E238D998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2" y="608943"/>
            <a:ext cx="5949696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Backpropagation">
            <a:extLst>
              <a:ext uri="{FF2B5EF4-FFF2-40B4-BE49-F238E27FC236}">
                <a16:creationId xmlns:a16="http://schemas.microsoft.com/office/drawing/2014/main" id="{D33EF8E0-612D-0446-B65F-69549896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80" y="668064"/>
            <a:ext cx="5967248" cy="44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5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2F85-C01C-AF41-AF90-16421096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427281"/>
            <a:ext cx="5829300" cy="857250"/>
          </a:xfrm>
        </p:spPr>
        <p:txBody>
          <a:bodyPr/>
          <a:lstStyle/>
          <a:p>
            <a:r>
              <a:rPr lang="en-US" sz="3300" dirty="0"/>
              <a:t>But problems remain…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B0F76-3A98-D44E-8F17-A47CEE7C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1174173"/>
            <a:ext cx="5829300" cy="381086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It’s often the case that solving a problem just reveals a new one that needs solving</a:t>
            </a:r>
          </a:p>
          <a:p>
            <a:r>
              <a:rPr lang="en-US" sz="2400" dirty="0"/>
              <a:t>For a large MLPs, backpropagation takes forever to converge!</a:t>
            </a:r>
          </a:p>
          <a:p>
            <a:r>
              <a:rPr lang="en-US" sz="2400" dirty="0"/>
              <a:t>Two issues:</a:t>
            </a:r>
          </a:p>
          <a:p>
            <a:pPr lvl="1"/>
            <a:r>
              <a:rPr lang="en-US" sz="2100" dirty="0"/>
              <a:t>Not enough compute power to train the model</a:t>
            </a:r>
          </a:p>
          <a:p>
            <a:pPr lvl="1"/>
            <a:r>
              <a:rPr lang="en-US" sz="2100" dirty="0"/>
              <a:t>Not enough labeled data to train the neural net</a:t>
            </a:r>
          </a:p>
          <a:p>
            <a:r>
              <a:rPr lang="en-US" sz="2400" dirty="0"/>
              <a:t>SVMs dominate, since they converge to global optimum in O(n^2)</a:t>
            </a:r>
          </a:p>
          <a:p>
            <a:pPr marL="254794" lvl="1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7655D-FBAC-6240-BF61-82A2263E7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8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The architecture of VGG-16 model. To represent different depth levels,... |  Download Scientific Diagram">
            <a:extLst>
              <a:ext uri="{FF2B5EF4-FFF2-40B4-BE49-F238E27FC236}">
                <a16:creationId xmlns:a16="http://schemas.microsoft.com/office/drawing/2014/main" id="{CC1CF72B-F2E8-3D4F-9B5E-49210E21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34602"/>
            <a:ext cx="5657850" cy="260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DA310-4524-5C47-8D39-EF812DAE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417786"/>
            <a:ext cx="5829300" cy="857250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3"/>
              </a:rPr>
              <a:t>Deep Learning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6FA7-69AF-2D41-A5CC-9A7AA245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674" y="1181965"/>
            <a:ext cx="6948652" cy="163656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Deep learning refers to models going beyond simple feed-forward multi-level perceptron</a:t>
            </a:r>
          </a:p>
          <a:p>
            <a:pPr lvl="1"/>
            <a:r>
              <a:rPr lang="en-US" sz="2100" dirty="0"/>
              <a:t>Though it was used in a ML context as early as 1986</a:t>
            </a:r>
          </a:p>
          <a:p>
            <a:r>
              <a:rPr lang="en-US" sz="2400" dirty="0"/>
              <a:t> “deep” refers to the models having many layers (e.g., 10-20) that do different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F2119-27E5-9642-BBFD-4C327E61C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8F9F9-E5FA-7149-844E-EE8AEC5C7E98}"/>
              </a:ext>
            </a:extLst>
          </p:cNvPr>
          <p:cNvSpPr txBox="1"/>
          <p:nvPr/>
        </p:nvSpPr>
        <p:spPr>
          <a:xfrm>
            <a:off x="1314450" y="4741775"/>
            <a:ext cx="33117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 </a:t>
            </a:r>
            <a:r>
              <a:rPr lang="en-US" sz="1350" dirty="0">
                <a:hlinkClick r:id="rId4"/>
              </a:rPr>
              <a:t>VGG16 CNN model </a:t>
            </a:r>
            <a:r>
              <a:rPr lang="en-US" sz="1350" dirty="0"/>
              <a:t>for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163616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030-A5B4-6944-8F14-3451F1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98" y="569529"/>
            <a:ext cx="6745671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3B8A-CB46-1043-8DC5-9BD91E57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300654"/>
            <a:ext cx="5829300" cy="37285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Current focus on large networks with different “architectures” suited for different kinds of tasks</a:t>
            </a:r>
          </a:p>
          <a:p>
            <a:pPr marL="260747" indent="-166688"/>
            <a:r>
              <a:rPr lang="en-US" sz="2400" dirty="0"/>
              <a:t>Feedforward Neural Network</a:t>
            </a:r>
          </a:p>
          <a:p>
            <a:pPr marL="260747" indent="-166688"/>
            <a:r>
              <a:rPr lang="en-US" sz="2400" dirty="0"/>
              <a:t>CNN: Convolutional Neural Network</a:t>
            </a:r>
          </a:p>
          <a:p>
            <a:pPr marL="260747" indent="-166688"/>
            <a:r>
              <a:rPr lang="en-US" sz="2400" dirty="0"/>
              <a:t>RNN: Recurrent Neural Network</a:t>
            </a:r>
          </a:p>
          <a:p>
            <a:pPr marL="260747" indent="-166688"/>
            <a:r>
              <a:rPr lang="en-US" sz="2400" dirty="0"/>
              <a:t>LSTM: Long Short Term Memory</a:t>
            </a:r>
          </a:p>
          <a:p>
            <a:pPr marL="260747" indent="-166688"/>
            <a:r>
              <a:rPr lang="en-US" sz="2400" dirty="0"/>
              <a:t>GAN: Generative Adversarial Network</a:t>
            </a:r>
          </a:p>
          <a:p>
            <a:pPr marL="260747" indent="-166688"/>
            <a:r>
              <a:rPr lang="en-US" sz="2400" dirty="0"/>
              <a:t>Transformers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FC56-6B6E-9C43-BC4C-0518D74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11" y="749340"/>
            <a:ext cx="5908128" cy="530116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CNN: Convolutional Neural Network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03C6-3B07-3742-8261-06512570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131" y="3182232"/>
            <a:ext cx="5528669" cy="848186"/>
          </a:xfrm>
        </p:spPr>
        <p:txBody>
          <a:bodyPr>
            <a:noAutofit/>
          </a:bodyPr>
          <a:lstStyle/>
          <a:p>
            <a:r>
              <a:rPr lang="en-US" sz="1600" dirty="0"/>
              <a:t>Good for image processing: classification, object recognition, automobile lane tracking, etc.</a:t>
            </a:r>
          </a:p>
          <a:p>
            <a:r>
              <a:rPr lang="en-US" sz="1600" dirty="0"/>
              <a:t>Classic demo: learn to recognize hand-written digits from </a:t>
            </a:r>
            <a:r>
              <a:rPr lang="en-US" sz="1600" dirty="0">
                <a:hlinkClick r:id="rId3"/>
              </a:rPr>
              <a:t>MNIST</a:t>
            </a:r>
            <a:r>
              <a:rPr lang="en-US" sz="1600" dirty="0"/>
              <a:t> data with 70K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BDD18-35C0-364B-95F5-74E87FF2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752" y="4326628"/>
            <a:ext cx="2820998" cy="700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6A62B-87C5-EF43-9EBC-BF598EEB4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991" y="1445225"/>
            <a:ext cx="4914569" cy="16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02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4" y="382221"/>
            <a:ext cx="6229350" cy="85725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RNN: Recurrent Neural Networks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657349" y="1084784"/>
            <a:ext cx="582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600" dirty="0">
                <a:latin typeface="Calibri Regular"/>
              </a:rPr>
              <a:t>Good for learning over sequences of data, e.g., a sentence </a:t>
            </a:r>
            <a:r>
              <a:rPr lang="en-US" sz="1600" dirty="0" err="1">
                <a:latin typeface="Calibri Regular"/>
              </a:rPr>
              <a:t>orf</a:t>
            </a:r>
            <a:r>
              <a:rPr lang="en-US" sz="1600" dirty="0">
                <a:latin typeface="Calibri Regular"/>
              </a:rPr>
              <a:t> words</a:t>
            </a:r>
          </a:p>
          <a:p>
            <a:pPr marL="257175" indent="-257175">
              <a:buFont typeface="Arial"/>
              <a:buChar char="•"/>
            </a:pPr>
            <a:r>
              <a:rPr lang="en-US" sz="1600" dirty="0">
                <a:latin typeface="Calibri Regular"/>
              </a:rPr>
              <a:t>LSTM (Long Short Term Memory) a popular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5BCD6-6441-A44D-A542-D4BC5D1F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2" y="2205160"/>
            <a:ext cx="4219575" cy="252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B2CAC-5426-2E48-A54A-37C3A2CC7F60}"/>
              </a:ext>
            </a:extLst>
          </p:cNvPr>
          <p:cNvSpPr txBox="1"/>
          <p:nvPr/>
        </p:nvSpPr>
        <p:spPr>
          <a:xfrm>
            <a:off x="5533276" y="4719982"/>
            <a:ext cx="2057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gif from </a:t>
            </a:r>
            <a:r>
              <a:rPr lang="en-US" sz="1600" dirty="0">
                <a:hlinkClick r:id="rId4"/>
              </a:rPr>
              <a:t>Adam Geitgey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971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CD95-0D1B-4147-9C0D-3AD59C2D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662152"/>
            <a:ext cx="5829300" cy="857250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DAB5-A7BA-704E-8162-F9EB0211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590" y="1576552"/>
            <a:ext cx="5829300" cy="36576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“Deep learning for humans”</a:t>
            </a:r>
          </a:p>
          <a:p>
            <a:r>
              <a:rPr lang="en-US" sz="2400" dirty="0" err="1"/>
              <a:t>Keras</a:t>
            </a:r>
            <a:r>
              <a:rPr lang="en-US" sz="2400" dirty="0"/>
              <a:t> </a:t>
            </a:r>
            <a:r>
              <a:rPr lang="en-US" sz="2400" dirty="0" err="1"/>
              <a:t>npw</a:t>
            </a:r>
            <a:r>
              <a:rPr lang="en-US" sz="2400" dirty="0"/>
              <a:t> (v2.4) only supports </a:t>
            </a:r>
            <a:r>
              <a:rPr lang="en-US" sz="2400" dirty="0" err="1"/>
              <a:t>TensorFLow</a:t>
            </a:r>
            <a:endParaRPr lang="en-US" sz="2400" dirty="0"/>
          </a:p>
          <a:p>
            <a:r>
              <a:rPr lang="en-US" sz="2400" dirty="0"/>
              <a:t>Supports CNNs and RNNs and common utility </a:t>
            </a:r>
            <a:r>
              <a:rPr lang="en-US" sz="2400" dirty="0" err="1"/>
              <a:t>layerslike</a:t>
            </a:r>
            <a:r>
              <a:rPr lang="en-US" sz="2400" dirty="0"/>
              <a:t> dropout, batch normalization and pooling</a:t>
            </a:r>
          </a:p>
          <a:p>
            <a:r>
              <a:rPr lang="en-US" sz="2400" dirty="0"/>
              <a:t>Coding neural networks used to be a LOT harder: </a:t>
            </a:r>
            <a:r>
              <a:rPr lang="en-US" sz="2400" dirty="0" err="1"/>
              <a:t>Keras</a:t>
            </a:r>
            <a:r>
              <a:rPr lang="en-US" sz="2400" dirty="0"/>
              <a:t> makes it easy and accessible!</a:t>
            </a:r>
          </a:p>
          <a:p>
            <a:r>
              <a:rPr lang="en-US" sz="2400" dirty="0"/>
              <a:t>Documentation: </a:t>
            </a:r>
            <a:r>
              <a:rPr lang="en-US" sz="2400" dirty="0">
                <a:hlinkClick r:id="rId3"/>
              </a:rPr>
              <a:t>https://keras.io/</a:t>
            </a:r>
            <a:endParaRPr lang="en-US" sz="2400" dirty="0"/>
          </a:p>
        </p:txBody>
      </p:sp>
      <p:pic>
        <p:nvPicPr>
          <p:cNvPr id="60418" name="Picture 2" descr="Keras - Wikipedia">
            <a:extLst>
              <a:ext uri="{FF2B5EF4-FFF2-40B4-BE49-F238E27FC236}">
                <a16:creationId xmlns:a16="http://schemas.microsoft.com/office/drawing/2014/main" id="{FE286723-8350-614F-B307-94A9DC6A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605002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64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C020-2052-8F44-AB94-3E553527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502526"/>
            <a:ext cx="5829300" cy="857250"/>
          </a:xfrm>
        </p:spPr>
        <p:txBody>
          <a:bodyPr/>
          <a:lstStyle/>
          <a:p>
            <a:r>
              <a:rPr lang="en-US" sz="33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6284-183D-F349-BF2B-7ECFAEBB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143000"/>
            <a:ext cx="6172200" cy="382905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Quick intro to neural networks &amp; deep learning</a:t>
            </a:r>
          </a:p>
          <a:p>
            <a:r>
              <a:rPr lang="en-US" sz="2400" dirty="0"/>
              <a:t>Learn more by </a:t>
            </a:r>
          </a:p>
          <a:p>
            <a:pPr lvl="1"/>
            <a:r>
              <a:rPr lang="en-US" sz="2100" dirty="0"/>
              <a:t>Take UMBC’s </a:t>
            </a:r>
            <a:r>
              <a:rPr lang="en-US" sz="2100" dirty="0">
                <a:hlinkClick r:id="rId3"/>
              </a:rPr>
              <a:t>CMSC 478 </a:t>
            </a:r>
            <a:r>
              <a:rPr lang="en-US" sz="2100" dirty="0"/>
              <a:t>machine learning class</a:t>
            </a:r>
          </a:p>
          <a:p>
            <a:pPr lvl="1"/>
            <a:r>
              <a:rPr lang="en-US" sz="2100" dirty="0"/>
              <a:t>Try scikit-</a:t>
            </a:r>
            <a:r>
              <a:rPr lang="en-US" sz="2100" dirty="0" err="1"/>
              <a:t>learn’s</a:t>
            </a:r>
            <a:r>
              <a:rPr lang="en-US" sz="2100" dirty="0"/>
              <a:t> </a:t>
            </a:r>
            <a:r>
              <a:rPr lang="en-US" sz="2100" dirty="0">
                <a:hlinkClick r:id="rId4"/>
              </a:rPr>
              <a:t>neural network models</a:t>
            </a:r>
            <a:endParaRPr lang="en-US" sz="2100" dirty="0"/>
          </a:p>
          <a:p>
            <a:pPr lvl="1"/>
            <a:r>
              <a:rPr lang="en-US" sz="2100" dirty="0"/>
              <a:t>Explore </a:t>
            </a:r>
            <a:r>
              <a:rPr lang="en-US" sz="2100" dirty="0" err="1"/>
              <a:t>Keras</a:t>
            </a:r>
            <a:r>
              <a:rPr lang="en-US" sz="2100" dirty="0"/>
              <a:t> as : </a:t>
            </a:r>
            <a:r>
              <a:rPr lang="en-US" sz="2100" dirty="0">
                <a:hlinkClick r:id="rId5"/>
              </a:rPr>
              <a:t>https://keras.io/</a:t>
            </a:r>
            <a:endParaRPr lang="en-US" sz="2100" dirty="0"/>
          </a:p>
          <a:p>
            <a:pPr lvl="1"/>
            <a:r>
              <a:rPr lang="en-US" sz="2100" dirty="0"/>
              <a:t>Explore Google’s </a:t>
            </a:r>
            <a:r>
              <a:rPr lang="en-US" sz="2100" dirty="0">
                <a:hlinkClick r:id="rId6"/>
              </a:rPr>
              <a:t>Machine Learning Crash Course</a:t>
            </a:r>
            <a:endParaRPr lang="en-US" sz="2100" dirty="0"/>
          </a:p>
          <a:p>
            <a:pPr lvl="1"/>
            <a:r>
              <a:rPr lang="en-US" sz="2100" dirty="0"/>
              <a:t>Try Miner/</a:t>
            </a:r>
            <a:r>
              <a:rPr lang="en-US" sz="2100" dirty="0" err="1"/>
              <a:t>Kasch</a:t>
            </a:r>
            <a:r>
              <a:rPr lang="en-US" sz="2100" dirty="0"/>
              <a:t> tutorial on </a:t>
            </a:r>
            <a:r>
              <a:rPr lang="en-US" sz="2100" dirty="0">
                <a:hlinkClick r:id="rId7"/>
              </a:rPr>
              <a:t>applied deep learning</a:t>
            </a:r>
            <a:endParaRPr lang="en-US" sz="2100" dirty="0"/>
          </a:p>
          <a:p>
            <a:pPr lvl="1"/>
            <a:r>
              <a:rPr lang="en-US" sz="2100" dirty="0"/>
              <a:t>Work through examples</a:t>
            </a:r>
          </a:p>
          <a:p>
            <a:r>
              <a:rPr lang="en-US" sz="2400" dirty="0"/>
              <a:t>and then try your own project idea</a:t>
            </a:r>
          </a:p>
        </p:txBody>
      </p:sp>
    </p:spTree>
    <p:extLst>
      <p:ext uri="{BB962C8B-B14F-4D97-AF65-F5344CB8AC3E}">
        <p14:creationId xmlns:p14="http://schemas.microsoft.com/office/powerpoint/2010/main" val="282324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6" name="Rectangle 8"/>
          <p:cNvSpPr>
            <a:spLocks noGrp="1" noChangeArrowheads="1"/>
          </p:cNvSpPr>
          <p:nvPr>
            <p:ph type="title"/>
          </p:nvPr>
        </p:nvSpPr>
        <p:spPr>
          <a:xfrm>
            <a:off x="942975" y="734584"/>
            <a:ext cx="5829300" cy="1828800"/>
          </a:xfrm>
        </p:spPr>
        <p:txBody>
          <a:bodyPr/>
          <a:lstStyle/>
          <a:p>
            <a:pPr algn="l"/>
            <a:r>
              <a:rPr lang="en-US" sz="3300" b="1" dirty="0"/>
              <a:t>How do</a:t>
            </a:r>
            <a:br>
              <a:rPr lang="en-US" sz="3300" b="1" dirty="0"/>
            </a:br>
            <a:r>
              <a:rPr lang="en-US" sz="3300" b="1" dirty="0"/>
              <a:t>animal brains</a:t>
            </a:r>
            <a:br>
              <a:rPr lang="en-US" sz="3300" b="1" dirty="0"/>
            </a:br>
            <a:r>
              <a:rPr lang="en-US" sz="3300" b="1" dirty="0"/>
              <a:t>work?</a:t>
            </a:r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882869" y="2670603"/>
            <a:ext cx="6775230" cy="2301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Calibri Regular"/>
                <a:hlinkClick r:id="rId3"/>
              </a:rPr>
              <a:t>Neurons</a:t>
            </a:r>
            <a:r>
              <a:rPr lang="en-US" sz="2400" dirty="0">
                <a:latin typeface="Calibri Regular"/>
              </a:rPr>
              <a:t> have body, axon and many dendrites</a:t>
            </a:r>
          </a:p>
          <a:p>
            <a:pPr marL="219075" lvl="1" indent="-132160">
              <a:spcBef>
                <a:spcPct val="20000"/>
              </a:spcBef>
              <a:buFontTx/>
              <a:buChar char="•"/>
            </a:pPr>
            <a:r>
              <a:rPr lang="en-US" sz="2100" dirty="0">
                <a:latin typeface="Calibri Regular"/>
              </a:rPr>
              <a:t>In one of two states: firing and rest</a:t>
            </a:r>
          </a:p>
          <a:p>
            <a:pPr marL="219075" lvl="1" indent="-132160">
              <a:spcBef>
                <a:spcPct val="20000"/>
              </a:spcBef>
              <a:buFontTx/>
              <a:buChar char="•"/>
            </a:pPr>
            <a:r>
              <a:rPr lang="en-US" sz="2100" dirty="0">
                <a:latin typeface="Calibri Regular"/>
              </a:rPr>
              <a:t>They fire if total incoming stimulus &gt; threshold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Calibri Regular"/>
              </a:rPr>
              <a:t>Synapse: thin gap between axon of one neuron and dendrite of another</a:t>
            </a:r>
          </a:p>
          <a:p>
            <a:pPr marL="263129" lvl="1" indent="-132160">
              <a:spcBef>
                <a:spcPct val="20000"/>
              </a:spcBef>
              <a:buFontTx/>
              <a:buChar char="•"/>
            </a:pPr>
            <a:r>
              <a:rPr lang="en-US" sz="2100" dirty="0">
                <a:latin typeface="Calibri Regular"/>
              </a:rPr>
              <a:t>Signal exchange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33832097-8B58-234D-A722-57EFEBF6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1" y="393652"/>
            <a:ext cx="37147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FF584B-05CE-A94D-B5BD-B5C202BFD182}"/>
              </a:ext>
            </a:extLst>
          </p:cNvPr>
          <p:cNvSpPr txBox="1"/>
          <p:nvPr/>
        </p:nvSpPr>
        <p:spPr>
          <a:xfrm>
            <a:off x="4171951" y="2293537"/>
            <a:ext cx="3400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Neuron and myelinated axon, with signal flow from inputs at dendrites to outputs at axon terminals</a:t>
            </a:r>
          </a:p>
        </p:txBody>
      </p:sp>
    </p:spTree>
    <p:extLst>
      <p:ext uri="{BB962C8B-B14F-4D97-AF65-F5344CB8AC3E}">
        <p14:creationId xmlns:p14="http://schemas.microsoft.com/office/powerpoint/2010/main" val="235302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79433" y="772511"/>
            <a:ext cx="3371850" cy="971550"/>
          </a:xfrm>
        </p:spPr>
        <p:txBody>
          <a:bodyPr/>
          <a:lstStyle/>
          <a:p>
            <a:pPr algn="l"/>
            <a:r>
              <a:rPr lang="en-US" sz="3300" dirty="0"/>
              <a:t>McCulloch &amp; Pitts</a:t>
            </a:r>
            <a:endParaRPr lang="en-US" sz="3300" b="1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29" y="1447019"/>
            <a:ext cx="5857875" cy="3571875"/>
          </a:xfrm>
        </p:spPr>
        <p:txBody>
          <a:bodyPr/>
          <a:lstStyle/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First mathematical model of biological neurons, </a:t>
            </a:r>
            <a:r>
              <a:rPr lang="en-US" sz="2400" b="1" dirty="0"/>
              <a:t>1943</a:t>
            </a:r>
          </a:p>
          <a:p>
            <a:r>
              <a:rPr lang="en-US" sz="2400" dirty="0"/>
              <a:t>All Boolean operations can be implemented by these neuron-like nodes</a:t>
            </a:r>
          </a:p>
          <a:p>
            <a:r>
              <a:rPr lang="en-US" sz="2400" dirty="0"/>
              <a:t>Competitor to Von Neumann model for general purpose computing device </a:t>
            </a:r>
          </a:p>
          <a:p>
            <a:r>
              <a:rPr lang="en-US" sz="2400" dirty="0"/>
              <a:t>Origin of automata theory</a:t>
            </a:r>
          </a:p>
        </p:txBody>
      </p:sp>
      <p:pic>
        <p:nvPicPr>
          <p:cNvPr id="3074" name="Picture 2" descr="2.3.1 The McCulloch-Pitts Model of Neuron">
            <a:extLst>
              <a:ext uri="{FF2B5EF4-FFF2-40B4-BE49-F238E27FC236}">
                <a16:creationId xmlns:a16="http://schemas.microsoft.com/office/drawing/2014/main" id="{AE022C76-6679-CB40-9583-E636DA78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99" y="714375"/>
            <a:ext cx="2724150" cy="12184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22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380D5-71D8-3941-9A22-447E8D9C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750831"/>
            <a:ext cx="4514849" cy="2257425"/>
          </a:xfrm>
          <a:prstGeom prst="rect">
            <a:avLst/>
          </a:prstGeom>
        </p:spPr>
      </p:pic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85240" y="545878"/>
            <a:ext cx="4514850" cy="800100"/>
          </a:xfrm>
        </p:spPr>
        <p:txBody>
          <a:bodyPr/>
          <a:lstStyle/>
          <a:p>
            <a:pPr algn="r"/>
            <a:r>
              <a:rPr lang="en-US" sz="3300" dirty="0"/>
              <a:t>Artificial neural network</a:t>
            </a:r>
            <a:endParaRPr lang="en-US" sz="33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703D5-D9EF-AF48-9526-D4B1BAAF2BD3}"/>
              </a:ext>
            </a:extLst>
          </p:cNvPr>
          <p:cNvSpPr txBox="1"/>
          <p:nvPr/>
        </p:nvSpPr>
        <p:spPr>
          <a:xfrm>
            <a:off x="236483" y="3121572"/>
            <a:ext cx="8363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still used today!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 of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nodes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with inputs and outputs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Node performs computation via an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between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Connectivity gives network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NN computations depend on connections, weights, and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10729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1FDC-07DC-2647-B784-65FB9F6A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7" y="457377"/>
            <a:ext cx="7179222" cy="857250"/>
          </a:xfrm>
        </p:spPr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>
                <a:hlinkClick r:id="rId2"/>
              </a:rPr>
              <a:t>Activation Functions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031AE0-88D6-FC4A-AF6E-C1C075C8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359" y="1943100"/>
            <a:ext cx="6057283" cy="17716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3A73A-B8E6-8743-BC45-89E85A9F2DDA}"/>
              </a:ext>
            </a:extLst>
          </p:cNvPr>
          <p:cNvSpPr txBox="1"/>
          <p:nvPr/>
        </p:nvSpPr>
        <p:spPr>
          <a:xfrm>
            <a:off x="1551081" y="3894897"/>
            <a:ext cx="6049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Choice of activation function depends on problem and available computational power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10072-6A68-0E48-B65C-B925995C5600}"/>
              </a:ext>
            </a:extLst>
          </p:cNvPr>
          <p:cNvSpPr txBox="1"/>
          <p:nvPr/>
        </p:nvSpPr>
        <p:spPr>
          <a:xfrm>
            <a:off x="1543358" y="1157034"/>
            <a:ext cx="604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defines the output of that node given an input</a:t>
            </a:r>
          </a:p>
        </p:txBody>
      </p:sp>
    </p:spTree>
    <p:extLst>
      <p:ext uri="{BB962C8B-B14F-4D97-AF65-F5344CB8AC3E}">
        <p14:creationId xmlns:p14="http://schemas.microsoft.com/office/powerpoint/2010/main" val="109055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66195" y="548418"/>
            <a:ext cx="7905750" cy="40005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Rosenblatt’s </a:t>
            </a:r>
            <a:r>
              <a:rPr lang="en-US" sz="3200" dirty="0">
                <a:hlinkClick r:id="rId3"/>
              </a:rPr>
              <a:t>perceptron</a:t>
            </a:r>
            <a:r>
              <a:rPr lang="en-US" sz="3200" dirty="0"/>
              <a:t> (1958-60)</a:t>
            </a:r>
            <a:endParaRPr lang="en-US" sz="3200" b="1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8273" y="874062"/>
            <a:ext cx="3657600" cy="1560305"/>
          </a:xfrm>
        </p:spPr>
        <p:txBody>
          <a:bodyPr/>
          <a:lstStyle/>
          <a:p>
            <a:pPr marL="217885" indent="-205979"/>
            <a:r>
              <a:rPr lang="en-US" sz="2100" dirty="0"/>
              <a:t>Single layer network of nodes </a:t>
            </a:r>
          </a:p>
          <a:p>
            <a:pPr marL="217885" indent="-205979"/>
            <a:r>
              <a:rPr lang="en-US" sz="2100" dirty="0"/>
              <a:t>Real valued weights +/-</a:t>
            </a:r>
          </a:p>
          <a:p>
            <a:pPr marL="217885" indent="-205979"/>
            <a:r>
              <a:rPr lang="en-US" sz="2100" dirty="0"/>
              <a:t>Supervised learning using a simple learning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9CC8-3D1C-0447-B8C4-89CA55E20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301" y="948468"/>
            <a:ext cx="2867024" cy="35837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186AEA-2213-9548-A6E9-47D8B757E5B7}"/>
              </a:ext>
            </a:extLst>
          </p:cNvPr>
          <p:cNvSpPr txBox="1"/>
          <p:nvPr/>
        </p:nvSpPr>
        <p:spPr>
          <a:xfrm>
            <a:off x="4479726" y="4635669"/>
            <a:ext cx="29394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Mark 1 perceptron computer, 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Cornell Aeronautical Lab, 1960</a:t>
            </a:r>
            <a:endParaRPr lang="en-US" sz="1350" dirty="0"/>
          </a:p>
        </p:txBody>
      </p:sp>
      <p:pic>
        <p:nvPicPr>
          <p:cNvPr id="61442" name="Picture 2" descr="Image for post">
            <a:extLst>
              <a:ext uri="{FF2B5EF4-FFF2-40B4-BE49-F238E27FC236}">
                <a16:creationId xmlns:a16="http://schemas.microsoft.com/office/drawing/2014/main" id="{E3DCA123-71EF-E849-BBA7-8B151A55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14" y="2377218"/>
            <a:ext cx="3543300" cy="12573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4D7552C-F663-B44D-9407-FC02B760D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487" y="3634517"/>
            <a:ext cx="3657600" cy="43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79785" indent="-167879"/>
            <a:r>
              <a:rPr lang="en-US" sz="2100" kern="0" dirty="0"/>
              <a:t>Essentially a linear classifier</a:t>
            </a:r>
          </a:p>
          <a:p>
            <a:pPr marL="179785" indent="-167879"/>
            <a:r>
              <a:rPr lang="en-US" sz="2100" dirty="0" err="1"/>
              <a:t>Widrow</a:t>
            </a:r>
            <a:r>
              <a:rPr lang="en-US" sz="2100" dirty="0"/>
              <a:t> &amp; Hoff (1960-62) added better learning rule using </a:t>
            </a:r>
            <a:r>
              <a:rPr lang="en-US" sz="2100" dirty="0">
                <a:hlinkClick r:id="rId6"/>
              </a:rPr>
              <a:t>gradient descent </a:t>
            </a:r>
            <a:endParaRPr lang="en-US" sz="2100" dirty="0"/>
          </a:p>
          <a:p>
            <a:pPr marL="7144"/>
            <a:endParaRPr lang="en-US" sz="2100" kern="0" dirty="0"/>
          </a:p>
        </p:txBody>
      </p:sp>
    </p:spTree>
    <p:extLst>
      <p:ext uri="{BB962C8B-B14F-4D97-AF65-F5344CB8AC3E}">
        <p14:creationId xmlns:p14="http://schemas.microsoft.com/office/powerpoint/2010/main" val="13814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539969"/>
            <a:ext cx="65151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Problem with SLPs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86" y="1209675"/>
            <a:ext cx="6172200" cy="33938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hlinkClick r:id="rId2"/>
              </a:rPr>
              <a:t>Perceptrons</a:t>
            </a:r>
            <a:r>
              <a:rPr lang="en-US" sz="2400" dirty="0"/>
              <a:t>, Minsky and </a:t>
            </a:r>
            <a:r>
              <a:rPr lang="en-US" sz="2400" dirty="0" err="1"/>
              <a:t>Papert</a:t>
            </a:r>
            <a:r>
              <a:rPr lang="en-US" sz="2400" dirty="0"/>
              <a:t>, 1969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Described serious problems with</a:t>
            </a:r>
            <a:br>
              <a:rPr lang="en-US" sz="2400" dirty="0"/>
            </a:br>
            <a:r>
              <a:rPr lang="en-US" sz="2400" dirty="0"/>
              <a:t>perceptron model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Single-layer </a:t>
            </a:r>
            <a:r>
              <a:rPr lang="en-US" sz="1800" dirty="0" err="1"/>
              <a:t>perceptrons</a:t>
            </a:r>
            <a:r>
              <a:rPr lang="en-US" sz="1800" dirty="0"/>
              <a:t> cannot represent (learn) simple functions that are not linearly separable, such as XOR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Multi-layers of non-linear units may have greater power but there is no learning rule for such nets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Scaling problem: connection weights may grow infinitely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First two problems overcame by latter effort in 80s, but  scaling problem persists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463E68-F64C-404C-BD0E-A9C25A21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526" y="1154003"/>
            <a:ext cx="116723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6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994" y="466281"/>
            <a:ext cx="5829300" cy="857250"/>
          </a:xfrm>
        </p:spPr>
        <p:txBody>
          <a:bodyPr/>
          <a:lstStyle/>
          <a:p>
            <a:r>
              <a:rPr lang="en-US" dirty="0"/>
              <a:t>Not with a perceptron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569" y="1156561"/>
            <a:ext cx="5772150" cy="7429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Consider Boolean operators (and, or, </a:t>
            </a:r>
            <a:r>
              <a:rPr lang="en-US" sz="2400" dirty="0" err="1"/>
              <a:t>xor</a:t>
            </a:r>
            <a:r>
              <a:rPr lang="en-US" sz="2400" dirty="0"/>
              <a:t>) with four possible inputs: 00 01 10 11</a:t>
            </a: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perceptron-linea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114550"/>
            <a:ext cx="5805658" cy="20383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C6094-464A-FF43-A10E-9C518D3B6343}"/>
              </a:ext>
            </a:extLst>
          </p:cNvPr>
          <p:cNvSpPr txBox="1">
            <a:spLocks/>
          </p:cNvSpPr>
          <p:nvPr/>
        </p:nvSpPr>
        <p:spPr bwMode="auto">
          <a:xfrm>
            <a:off x="1748008" y="4243952"/>
            <a:ext cx="57721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kern="0"/>
              <a:t>Training examples are not linearly separable for one case: </a:t>
            </a:r>
            <a:r>
              <a:rPr lang="en-US" i="1" kern="0"/>
              <a:t>sum=1 iff x1 xor x2 </a:t>
            </a:r>
            <a:endParaRPr lang="en-US" i="1" kern="0" dirty="0"/>
          </a:p>
        </p:txBody>
      </p:sp>
    </p:spTree>
    <p:extLst>
      <p:ext uri="{BB962C8B-B14F-4D97-AF65-F5344CB8AC3E}">
        <p14:creationId xmlns:p14="http://schemas.microsoft.com/office/powerpoint/2010/main" val="380714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2498DF-E759-974C-80B9-E7CA582E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41" y="687091"/>
            <a:ext cx="3754059" cy="2187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465" y="687091"/>
            <a:ext cx="2270073" cy="1726981"/>
          </a:xfrm>
        </p:spPr>
        <p:txBody>
          <a:bodyPr/>
          <a:lstStyle/>
          <a:p>
            <a:pPr algn="r"/>
            <a:r>
              <a:rPr lang="en-US" sz="3300" dirty="0">
                <a:hlinkClick r:id="rId3"/>
              </a:rPr>
              <a:t>MLP</a:t>
            </a:r>
            <a:r>
              <a:rPr lang="en-US" sz="3300" dirty="0"/>
              <a:t>:</a:t>
            </a:r>
            <a:br>
              <a:rPr lang="en-US" sz="3300" dirty="0"/>
            </a:br>
            <a:r>
              <a:rPr lang="en-US" sz="3300" dirty="0"/>
              <a:t>Multilayer</a:t>
            </a:r>
            <a:br>
              <a:rPr lang="en-US" sz="3300" dirty="0"/>
            </a:br>
            <a:r>
              <a:rPr lang="en-US" sz="3300" dirty="0"/>
              <a:t>Perceptron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9A37-F7E4-E24B-BC40-5544E33E7B0B}"/>
              </a:ext>
            </a:extLst>
          </p:cNvPr>
          <p:cNvSpPr txBox="1"/>
          <p:nvPr/>
        </p:nvSpPr>
        <p:spPr>
          <a:xfrm>
            <a:off x="817941" y="2992910"/>
            <a:ext cx="6868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≥ 1 “hidden layers” between inputs &amp; output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compute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non-linear functions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Training: adjust weights slightly to reduce error between output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and target value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t;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Introduced in 1980s,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80769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BC-powerpoint-presentation-16-9 (1)" id="{56CE7328-5122-FF49-9D1A-B2575E5E25B6}" vid="{0D00BCDD-6C86-CE42-81B5-D7F30E55E7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786</Words>
  <Application>Microsoft Macintosh PowerPoint</Application>
  <PresentationFormat>On-screen Show (16:9)</PresentationFormat>
  <Paragraphs>104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Regular</vt:lpstr>
      <vt:lpstr>Office Theme</vt:lpstr>
      <vt:lpstr>CMSC 471</vt:lpstr>
      <vt:lpstr>How do animal brains work?</vt:lpstr>
      <vt:lpstr>McCulloch &amp; Pitts</vt:lpstr>
      <vt:lpstr>Artificial neural network</vt:lpstr>
      <vt:lpstr>Common Activation Functions</vt:lpstr>
      <vt:lpstr>Rosenblatt’s perceptron (1958-60)</vt:lpstr>
      <vt:lpstr>Problem with SLPs</vt:lpstr>
      <vt:lpstr>Not with a perceptron </vt:lpstr>
      <vt:lpstr>MLP: Multilayer Perceptron</vt:lpstr>
      <vt:lpstr>PowerPoint Presentation</vt:lpstr>
      <vt:lpstr>PowerPoint Presentation</vt:lpstr>
      <vt:lpstr>But problems remain…</vt:lpstr>
      <vt:lpstr>Deep Learning</vt:lpstr>
      <vt:lpstr>Neural Network Architectures</vt:lpstr>
      <vt:lpstr>CNN: Convolutional Neural Network</vt:lpstr>
      <vt:lpstr>RNN: Recurrent Neural Networks</vt:lpstr>
      <vt:lpstr>Keras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471</dc:title>
  <dc:creator>Anantaa Kotal</dc:creator>
  <cp:lastModifiedBy>Anantaa Kotal</cp:lastModifiedBy>
  <cp:revision>1</cp:revision>
  <dcterms:created xsi:type="dcterms:W3CDTF">2022-11-11T23:25:17Z</dcterms:created>
  <dcterms:modified xsi:type="dcterms:W3CDTF">2022-11-11T23:42:58Z</dcterms:modified>
</cp:coreProperties>
</file>